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iTgldNTk7DsGsv6gvvZl/jn+4d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415a2a0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d415a2a0b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5b55378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d5b553783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5b553783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d5b553783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Hurricane Michael 2018 case:</a:t>
            </a:r>
            <a:endParaRPr/>
          </a:p>
          <a:p>
            <a:pPr indent="0" lvl="0" marL="0" rtl="0" algn="ctr">
              <a:lnSpc>
                <a:spcPct val="90000"/>
              </a:lnSpc>
              <a:spcBef>
                <a:spcPts val="0"/>
              </a:spcBef>
              <a:spcAft>
                <a:spcPts val="0"/>
              </a:spcAft>
              <a:buClr>
                <a:schemeClr val="dk1"/>
              </a:buClr>
              <a:buSzPct val="100000"/>
              <a:buFont typeface="Calibri"/>
              <a:buNone/>
            </a:pPr>
            <a:r>
              <a:rPr lang="en-US"/>
              <a:t>Validation Progress and Challenges</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sz="3200"/>
              <a:t>Anil Kumar &amp; Andre </a:t>
            </a:r>
            <a:endParaRPr/>
          </a:p>
          <a:p>
            <a:pPr indent="0" lvl="0" marL="0" rtl="0" algn="ctr">
              <a:lnSpc>
                <a:spcPct val="90000"/>
              </a:lnSpc>
              <a:spcBef>
                <a:spcPts val="1000"/>
              </a:spcBef>
              <a:spcAft>
                <a:spcPts val="0"/>
              </a:spcAft>
              <a:buClr>
                <a:schemeClr val="dk1"/>
              </a:buClr>
              <a:buSzPts val="3200"/>
              <a:buNone/>
            </a:pPr>
            <a:r>
              <a:rPr lang="en-US" sz="3200"/>
              <a:t>and EMC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9"/>
          <p:cNvPicPr preferRelativeResize="0"/>
          <p:nvPr/>
        </p:nvPicPr>
        <p:blipFill rotWithShape="1">
          <a:blip r:embed="rId3">
            <a:alphaModFix/>
          </a:blip>
          <a:srcRect b="0" l="0" r="0" t="0"/>
          <a:stretch/>
        </p:blipFill>
        <p:spPr>
          <a:xfrm>
            <a:off x="7838662" y="5011714"/>
            <a:ext cx="4353338" cy="1567210"/>
          </a:xfrm>
          <a:prstGeom prst="rect">
            <a:avLst/>
          </a:prstGeom>
          <a:noFill/>
          <a:ln>
            <a:noFill/>
          </a:ln>
        </p:spPr>
      </p:pic>
      <p:cxnSp>
        <p:nvCxnSpPr>
          <p:cNvPr id="178" name="Google Shape;178;p9"/>
          <p:cNvCxnSpPr/>
          <p:nvPr/>
        </p:nvCxnSpPr>
        <p:spPr>
          <a:xfrm>
            <a:off x="7122731" y="4308001"/>
            <a:ext cx="1729946" cy="797010"/>
          </a:xfrm>
          <a:prstGeom prst="straightConnector1">
            <a:avLst/>
          </a:prstGeom>
          <a:noFill/>
          <a:ln cap="flat" cmpd="sng" w="9525">
            <a:solidFill>
              <a:schemeClr val="accent1"/>
            </a:solidFill>
            <a:prstDash val="solid"/>
            <a:miter lim="800000"/>
            <a:headEnd len="sm" w="sm" type="none"/>
            <a:tailEnd len="med" w="med" type="triangle"/>
          </a:ln>
        </p:spPr>
      </p:cxnSp>
      <p:sp>
        <p:nvSpPr>
          <p:cNvPr id="179" name="Google Shape;179;p9"/>
          <p:cNvSpPr txBox="1"/>
          <p:nvPr/>
        </p:nvSpPr>
        <p:spPr>
          <a:xfrm>
            <a:off x="8038250" y="1747277"/>
            <a:ext cx="395416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RED – LES USING HWRF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BLUE – LES USING HRRR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BLACK – OBSERVATIONS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6-MINS INTERVAL  DATA &amp; MODEL VALIDATIONS</a:t>
            </a:r>
            <a:endParaRPr/>
          </a:p>
        </p:txBody>
      </p:sp>
      <p:pic>
        <p:nvPicPr>
          <p:cNvPr id="180" name="Google Shape;180;p9"/>
          <p:cNvPicPr preferRelativeResize="0"/>
          <p:nvPr/>
        </p:nvPicPr>
        <p:blipFill rotWithShape="1">
          <a:blip r:embed="rId4">
            <a:alphaModFix/>
          </a:blip>
          <a:srcRect b="0" l="0" r="0" t="0"/>
          <a:stretch/>
        </p:blipFill>
        <p:spPr>
          <a:xfrm>
            <a:off x="224792" y="222422"/>
            <a:ext cx="7117232" cy="53875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0"/>
          <p:cNvPicPr preferRelativeResize="0"/>
          <p:nvPr/>
        </p:nvPicPr>
        <p:blipFill rotWithShape="1">
          <a:blip r:embed="rId3">
            <a:alphaModFix/>
          </a:blip>
          <a:srcRect b="0" l="0" r="0" t="0"/>
          <a:stretch/>
        </p:blipFill>
        <p:spPr>
          <a:xfrm>
            <a:off x="7838662" y="5011714"/>
            <a:ext cx="4353338" cy="1567210"/>
          </a:xfrm>
          <a:prstGeom prst="rect">
            <a:avLst/>
          </a:prstGeom>
          <a:noFill/>
          <a:ln>
            <a:noFill/>
          </a:ln>
        </p:spPr>
      </p:pic>
      <p:cxnSp>
        <p:nvCxnSpPr>
          <p:cNvPr id="186" name="Google Shape;186;p10"/>
          <p:cNvCxnSpPr/>
          <p:nvPr/>
        </p:nvCxnSpPr>
        <p:spPr>
          <a:xfrm>
            <a:off x="7122731" y="4308001"/>
            <a:ext cx="3392869" cy="1919804"/>
          </a:xfrm>
          <a:prstGeom prst="straightConnector1">
            <a:avLst/>
          </a:prstGeom>
          <a:noFill/>
          <a:ln cap="flat" cmpd="sng" w="9525">
            <a:solidFill>
              <a:schemeClr val="accent1"/>
            </a:solidFill>
            <a:prstDash val="solid"/>
            <a:miter lim="800000"/>
            <a:headEnd len="sm" w="sm" type="none"/>
            <a:tailEnd len="med" w="med" type="triangle"/>
          </a:ln>
        </p:spPr>
      </p:cxnSp>
      <p:sp>
        <p:nvSpPr>
          <p:cNvPr id="187" name="Google Shape;187;p10"/>
          <p:cNvSpPr txBox="1"/>
          <p:nvPr/>
        </p:nvSpPr>
        <p:spPr>
          <a:xfrm>
            <a:off x="8038250" y="1747277"/>
            <a:ext cx="395416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RED – LES USING HWRF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BLUE – LES USING HRRR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BLACK – OBSERVATIONS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6-MINS INTERVAL  DATA &amp; MODEL VALIDATIONS</a:t>
            </a:r>
            <a:endParaRPr/>
          </a:p>
        </p:txBody>
      </p:sp>
      <p:pic>
        <p:nvPicPr>
          <p:cNvPr id="188" name="Google Shape;188;p10"/>
          <p:cNvPicPr preferRelativeResize="0"/>
          <p:nvPr/>
        </p:nvPicPr>
        <p:blipFill rotWithShape="1">
          <a:blip r:embed="rId4">
            <a:alphaModFix/>
          </a:blip>
          <a:srcRect b="0" l="0" r="0" t="0"/>
          <a:stretch/>
        </p:blipFill>
        <p:spPr>
          <a:xfrm>
            <a:off x="269909" y="336954"/>
            <a:ext cx="7210787" cy="54583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1"/>
          <p:cNvPicPr preferRelativeResize="0"/>
          <p:nvPr/>
        </p:nvPicPr>
        <p:blipFill rotWithShape="1">
          <a:blip r:embed="rId3">
            <a:alphaModFix/>
          </a:blip>
          <a:srcRect b="0" l="0" r="0" t="0"/>
          <a:stretch/>
        </p:blipFill>
        <p:spPr>
          <a:xfrm>
            <a:off x="281008" y="691978"/>
            <a:ext cx="7884457" cy="5968314"/>
          </a:xfrm>
          <a:prstGeom prst="rect">
            <a:avLst/>
          </a:prstGeom>
          <a:noFill/>
          <a:ln>
            <a:noFill/>
          </a:ln>
        </p:spPr>
      </p:pic>
      <p:pic>
        <p:nvPicPr>
          <p:cNvPr id="194" name="Google Shape;194;p11"/>
          <p:cNvPicPr preferRelativeResize="0"/>
          <p:nvPr/>
        </p:nvPicPr>
        <p:blipFill rotWithShape="1">
          <a:blip r:embed="rId4">
            <a:alphaModFix/>
          </a:blip>
          <a:srcRect b="0" l="0" r="0" t="0"/>
          <a:stretch/>
        </p:blipFill>
        <p:spPr>
          <a:xfrm>
            <a:off x="4730737" y="4165490"/>
            <a:ext cx="5488354" cy="1975818"/>
          </a:xfrm>
          <a:prstGeom prst="rect">
            <a:avLst/>
          </a:prstGeom>
          <a:noFill/>
          <a:ln>
            <a:noFill/>
          </a:ln>
        </p:spPr>
      </p:pic>
      <p:sp>
        <p:nvSpPr>
          <p:cNvPr id="195" name="Google Shape;195;p11"/>
          <p:cNvSpPr txBox="1"/>
          <p:nvPr/>
        </p:nvSpPr>
        <p:spPr>
          <a:xfrm>
            <a:off x="8025893" y="1091961"/>
            <a:ext cx="395416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RED – LES USING HWRF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BLUE – LES USING HRRR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BLACK – OBSERVATIONS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6-MINS INTERVAL  DATA &amp; MODEL VALIDATIONS</a:t>
            </a:r>
            <a:endParaRPr/>
          </a:p>
        </p:txBody>
      </p:sp>
      <p:sp>
        <p:nvSpPr>
          <p:cNvPr id="196" name="Google Shape;196;p11"/>
          <p:cNvSpPr txBox="1"/>
          <p:nvPr/>
        </p:nvSpPr>
        <p:spPr>
          <a:xfrm>
            <a:off x="1744987" y="229707"/>
            <a:ext cx="76779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WIND GUST 6-MINS INTERVAL OBS DATA &amp; MODEL </a:t>
            </a:r>
            <a:endParaRPr/>
          </a:p>
        </p:txBody>
      </p:sp>
      <p:cxnSp>
        <p:nvCxnSpPr>
          <p:cNvPr id="197" name="Google Shape;197;p11"/>
          <p:cNvCxnSpPr/>
          <p:nvPr/>
        </p:nvCxnSpPr>
        <p:spPr>
          <a:xfrm>
            <a:off x="3188043" y="3534032"/>
            <a:ext cx="3472249" cy="1124465"/>
          </a:xfrm>
          <a:prstGeom prst="straightConnector1">
            <a:avLst/>
          </a:prstGeom>
          <a:noFill/>
          <a:ln cap="flat" cmpd="sng" w="9525">
            <a:solidFill>
              <a:schemeClr val="accent1"/>
            </a:solidFill>
            <a:prstDash val="solid"/>
            <a:miter lim="800000"/>
            <a:headEnd len="sm" w="sm" type="none"/>
            <a:tailEnd len="med" w="med" type="triangle"/>
          </a:ln>
        </p:spPr>
      </p:cxnSp>
      <p:cxnSp>
        <p:nvCxnSpPr>
          <p:cNvPr id="198" name="Google Shape;198;p11"/>
          <p:cNvCxnSpPr/>
          <p:nvPr/>
        </p:nvCxnSpPr>
        <p:spPr>
          <a:xfrm flipH="1">
            <a:off x="6214183" y="3646506"/>
            <a:ext cx="112476" cy="554752"/>
          </a:xfrm>
          <a:prstGeom prst="straightConnector1">
            <a:avLst/>
          </a:prstGeom>
          <a:noFill/>
          <a:ln cap="flat" cmpd="sng" w="9525">
            <a:solidFill>
              <a:schemeClr val="accent1"/>
            </a:solidFill>
            <a:prstDash val="solid"/>
            <a:miter lim="800000"/>
            <a:headEnd len="sm" w="sm" type="none"/>
            <a:tailEnd len="med" w="med" type="triangle"/>
          </a:ln>
        </p:spPr>
      </p:cxnSp>
      <p:cxnSp>
        <p:nvCxnSpPr>
          <p:cNvPr id="199" name="Google Shape;199;p11"/>
          <p:cNvCxnSpPr/>
          <p:nvPr/>
        </p:nvCxnSpPr>
        <p:spPr>
          <a:xfrm>
            <a:off x="4013412" y="5379436"/>
            <a:ext cx="4152053" cy="391169"/>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2"/>
          <p:cNvPicPr preferRelativeResize="0"/>
          <p:nvPr>
            <p:ph idx="1" type="body"/>
          </p:nvPr>
        </p:nvPicPr>
        <p:blipFill rotWithShape="1">
          <a:blip r:embed="rId3">
            <a:alphaModFix/>
          </a:blip>
          <a:srcRect b="0" l="0" r="0" t="0"/>
          <a:stretch/>
        </p:blipFill>
        <p:spPr>
          <a:xfrm>
            <a:off x="382914" y="393725"/>
            <a:ext cx="5214698" cy="4729436"/>
          </a:xfrm>
          <a:prstGeom prst="rect">
            <a:avLst/>
          </a:prstGeom>
          <a:noFill/>
          <a:ln>
            <a:noFill/>
          </a:ln>
        </p:spPr>
      </p:pic>
      <p:pic>
        <p:nvPicPr>
          <p:cNvPr id="205" name="Google Shape;205;p12"/>
          <p:cNvPicPr preferRelativeResize="0"/>
          <p:nvPr>
            <p:ph idx="2" type="body"/>
          </p:nvPr>
        </p:nvPicPr>
        <p:blipFill rotWithShape="1">
          <a:blip r:embed="rId4">
            <a:alphaModFix/>
          </a:blip>
          <a:srcRect b="0" l="0" r="0" t="0"/>
          <a:stretch/>
        </p:blipFill>
        <p:spPr>
          <a:xfrm>
            <a:off x="5815322" y="226740"/>
            <a:ext cx="5125551" cy="5049595"/>
          </a:xfrm>
          <a:prstGeom prst="rect">
            <a:avLst/>
          </a:prstGeom>
          <a:noFill/>
          <a:ln>
            <a:noFill/>
          </a:ln>
        </p:spPr>
      </p:pic>
      <p:sp>
        <p:nvSpPr>
          <p:cNvPr id="206" name="Google Shape;206;p12"/>
          <p:cNvSpPr txBox="1"/>
          <p:nvPr/>
        </p:nvSpPr>
        <p:spPr>
          <a:xfrm>
            <a:off x="3890748" y="2056044"/>
            <a:ext cx="12800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Convective </a:t>
            </a:r>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storm core</a:t>
            </a:r>
            <a:endParaRPr/>
          </a:p>
        </p:txBody>
      </p:sp>
      <p:sp>
        <p:nvSpPr>
          <p:cNvPr id="207" name="Google Shape;207;p12"/>
          <p:cNvSpPr txBox="1"/>
          <p:nvPr/>
        </p:nvSpPr>
        <p:spPr>
          <a:xfrm>
            <a:off x="8213475" y="2094215"/>
            <a:ext cx="23054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Convective storm core</a:t>
            </a:r>
            <a:endParaRPr/>
          </a:p>
        </p:txBody>
      </p:sp>
      <p:cxnSp>
        <p:nvCxnSpPr>
          <p:cNvPr id="208" name="Google Shape;208;p12"/>
          <p:cNvCxnSpPr/>
          <p:nvPr/>
        </p:nvCxnSpPr>
        <p:spPr>
          <a:xfrm flipH="1">
            <a:off x="8019837" y="2278881"/>
            <a:ext cx="387276" cy="258184"/>
          </a:xfrm>
          <a:prstGeom prst="straightConnector1">
            <a:avLst/>
          </a:prstGeom>
          <a:noFill/>
          <a:ln cap="flat" cmpd="sng" w="25400">
            <a:solidFill>
              <a:schemeClr val="dk1"/>
            </a:solidFill>
            <a:prstDash val="solid"/>
            <a:miter lim="800000"/>
            <a:headEnd len="sm" w="sm" type="none"/>
            <a:tailEnd len="med" w="med" type="triangle"/>
          </a:ln>
        </p:spPr>
      </p:cxnSp>
      <p:cxnSp>
        <p:nvCxnSpPr>
          <p:cNvPr id="209" name="Google Shape;209;p12"/>
          <p:cNvCxnSpPr/>
          <p:nvPr/>
        </p:nvCxnSpPr>
        <p:spPr>
          <a:xfrm flipH="1">
            <a:off x="3680973" y="2474470"/>
            <a:ext cx="419549" cy="182880"/>
          </a:xfrm>
          <a:prstGeom prst="straightConnector1">
            <a:avLst/>
          </a:prstGeom>
          <a:noFill/>
          <a:ln cap="flat" cmpd="sng" w="25400">
            <a:solidFill>
              <a:schemeClr val="lt1"/>
            </a:solidFill>
            <a:prstDash val="solid"/>
            <a:miter lim="800000"/>
            <a:headEnd len="sm" w="sm" type="none"/>
            <a:tailEnd len="med" w="med" type="triangle"/>
          </a:ln>
        </p:spPr>
      </p:cxnSp>
      <p:sp>
        <p:nvSpPr>
          <p:cNvPr id="210" name="Google Shape;210;p12"/>
          <p:cNvSpPr txBox="1"/>
          <p:nvPr/>
        </p:nvSpPr>
        <p:spPr>
          <a:xfrm>
            <a:off x="3372780" y="2455385"/>
            <a:ext cx="717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T</a:t>
            </a:r>
            <a:endParaRPr/>
          </a:p>
        </p:txBody>
      </p:sp>
      <p:sp>
        <p:nvSpPr>
          <p:cNvPr id="211" name="Google Shape;211;p12"/>
          <p:cNvSpPr txBox="1"/>
          <p:nvPr/>
        </p:nvSpPr>
        <p:spPr>
          <a:xfrm>
            <a:off x="7791516" y="2439582"/>
            <a:ext cx="717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a:t>
            </a:r>
            <a:endParaRPr/>
          </a:p>
        </p:txBody>
      </p:sp>
      <p:sp>
        <p:nvSpPr>
          <p:cNvPr id="212" name="Google Shape;212;p12"/>
          <p:cNvSpPr txBox="1"/>
          <p:nvPr/>
        </p:nvSpPr>
        <p:spPr>
          <a:xfrm>
            <a:off x="778476" y="5548184"/>
            <a:ext cx="1046617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NEXRAD reflectivity imagery displays that the left half of the eye-wall had evolved into a westward-oriented bowing configuration while split-window IR BTD indicates the presence of significant mid-tropospheric dry-air circulating northwestward toward a new developing convective storm core immediately inside the eye wall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d415a2a0b3_0_1"/>
          <p:cNvPicPr preferRelativeResize="0"/>
          <p:nvPr/>
        </p:nvPicPr>
        <p:blipFill rotWithShape="1">
          <a:blip r:embed="rId3">
            <a:alphaModFix/>
          </a:blip>
          <a:srcRect b="0" l="0" r="0" t="0"/>
          <a:stretch/>
        </p:blipFill>
        <p:spPr>
          <a:xfrm>
            <a:off x="7650047" y="4419242"/>
            <a:ext cx="4353339" cy="1567210"/>
          </a:xfrm>
          <a:prstGeom prst="rect">
            <a:avLst/>
          </a:prstGeom>
          <a:noFill/>
          <a:ln>
            <a:noFill/>
          </a:ln>
        </p:spPr>
      </p:pic>
      <p:cxnSp>
        <p:nvCxnSpPr>
          <p:cNvPr id="218" name="Google Shape;218;gd415a2a0b3_0_1"/>
          <p:cNvCxnSpPr/>
          <p:nvPr/>
        </p:nvCxnSpPr>
        <p:spPr>
          <a:xfrm>
            <a:off x="7203989" y="2755557"/>
            <a:ext cx="1971300" cy="2066400"/>
          </a:xfrm>
          <a:prstGeom prst="straightConnector1">
            <a:avLst/>
          </a:prstGeom>
          <a:noFill/>
          <a:ln cap="flat" cmpd="sng" w="9525">
            <a:solidFill>
              <a:schemeClr val="accent1"/>
            </a:solidFill>
            <a:prstDash val="solid"/>
            <a:miter lim="800000"/>
            <a:headEnd len="sm" w="sm" type="none"/>
            <a:tailEnd len="med" w="med" type="triangle"/>
          </a:ln>
        </p:spPr>
      </p:cxnSp>
      <p:sp>
        <p:nvSpPr>
          <p:cNvPr id="219" name="Google Shape;219;gd415a2a0b3_0_1"/>
          <p:cNvSpPr/>
          <p:nvPr/>
        </p:nvSpPr>
        <p:spPr>
          <a:xfrm flipH="1" rot="10800000">
            <a:off x="9588844" y="5137926"/>
            <a:ext cx="135900" cy="1299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gd415a2a0b3_0_1"/>
          <p:cNvSpPr txBox="1"/>
          <p:nvPr/>
        </p:nvSpPr>
        <p:spPr>
          <a:xfrm>
            <a:off x="729049" y="5137867"/>
            <a:ext cx="273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Ken Pryor (NOAA)</a:t>
            </a:r>
            <a:endParaRPr/>
          </a:p>
        </p:txBody>
      </p:sp>
      <p:pic>
        <p:nvPicPr>
          <p:cNvPr id="221" name="Google Shape;221;gd415a2a0b3_0_1"/>
          <p:cNvPicPr preferRelativeResize="0"/>
          <p:nvPr/>
        </p:nvPicPr>
        <p:blipFill rotWithShape="1">
          <a:blip r:embed="rId4">
            <a:alphaModFix/>
          </a:blip>
          <a:srcRect b="0" l="0" r="0" t="0"/>
          <a:stretch/>
        </p:blipFill>
        <p:spPr>
          <a:xfrm>
            <a:off x="81076" y="611800"/>
            <a:ext cx="7568976" cy="4895376"/>
          </a:xfrm>
          <a:prstGeom prst="rect">
            <a:avLst/>
          </a:prstGeom>
          <a:noFill/>
          <a:ln>
            <a:noFill/>
          </a:ln>
        </p:spPr>
      </p:pic>
      <p:cxnSp>
        <p:nvCxnSpPr>
          <p:cNvPr id="222" name="Google Shape;222;gd415a2a0b3_0_1"/>
          <p:cNvCxnSpPr>
            <a:stCxn id="223" idx="1"/>
          </p:cNvCxnSpPr>
          <p:nvPr/>
        </p:nvCxnSpPr>
        <p:spPr>
          <a:xfrm flipH="1">
            <a:off x="3288577" y="1842669"/>
            <a:ext cx="991800" cy="510300"/>
          </a:xfrm>
          <a:prstGeom prst="straightConnector1">
            <a:avLst/>
          </a:prstGeom>
          <a:noFill/>
          <a:ln cap="flat" cmpd="sng" w="25400">
            <a:solidFill>
              <a:schemeClr val="dk1"/>
            </a:solidFill>
            <a:prstDash val="solid"/>
            <a:miter lim="800000"/>
            <a:headEnd len="sm" w="sm" type="none"/>
            <a:tailEnd len="med" w="med" type="triangle"/>
          </a:ln>
        </p:spPr>
      </p:cxnSp>
      <p:cxnSp>
        <p:nvCxnSpPr>
          <p:cNvPr id="224" name="Google Shape;224;gd415a2a0b3_0_1"/>
          <p:cNvCxnSpPr>
            <a:stCxn id="223" idx="1"/>
          </p:cNvCxnSpPr>
          <p:nvPr/>
        </p:nvCxnSpPr>
        <p:spPr>
          <a:xfrm rot="10800000">
            <a:off x="3388777" y="1701069"/>
            <a:ext cx="891600" cy="141600"/>
          </a:xfrm>
          <a:prstGeom prst="straightConnector1">
            <a:avLst/>
          </a:prstGeom>
          <a:noFill/>
          <a:ln cap="flat" cmpd="sng" w="25400">
            <a:solidFill>
              <a:schemeClr val="dk1"/>
            </a:solidFill>
            <a:prstDash val="solid"/>
            <a:miter lim="800000"/>
            <a:headEnd len="sm" w="sm" type="none"/>
            <a:tailEnd len="med" w="med" type="triangle"/>
          </a:ln>
        </p:spPr>
      </p:cxnSp>
      <p:sp>
        <p:nvSpPr>
          <p:cNvPr id="223" name="Google Shape;223;gd415a2a0b3_0_1"/>
          <p:cNvSpPr txBox="1"/>
          <p:nvPr/>
        </p:nvSpPr>
        <p:spPr>
          <a:xfrm>
            <a:off x="4280377" y="1658019"/>
            <a:ext cx="12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Downburst</a:t>
            </a:r>
            <a:endParaRPr/>
          </a:p>
        </p:txBody>
      </p:sp>
      <p:pic>
        <p:nvPicPr>
          <p:cNvPr id="225" name="Google Shape;225;gd415a2a0b3_0_1"/>
          <p:cNvPicPr preferRelativeResize="0"/>
          <p:nvPr/>
        </p:nvPicPr>
        <p:blipFill>
          <a:blip r:embed="rId5">
            <a:alphaModFix/>
          </a:blip>
          <a:stretch>
            <a:fillRect/>
          </a:stretch>
        </p:blipFill>
        <p:spPr>
          <a:xfrm>
            <a:off x="7548350" y="393550"/>
            <a:ext cx="4353325" cy="33919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d5b5537831_0_2"/>
          <p:cNvPicPr preferRelativeResize="0"/>
          <p:nvPr>
            <p:ph idx="1" type="body"/>
          </p:nvPr>
        </p:nvPicPr>
        <p:blipFill rotWithShape="1">
          <a:blip r:embed="rId3">
            <a:alphaModFix/>
          </a:blip>
          <a:srcRect b="0" l="0" r="0" t="0"/>
          <a:stretch/>
        </p:blipFill>
        <p:spPr>
          <a:xfrm>
            <a:off x="169227" y="285838"/>
            <a:ext cx="9093300" cy="4133400"/>
          </a:xfrm>
          <a:prstGeom prst="rect">
            <a:avLst/>
          </a:prstGeom>
          <a:noFill/>
          <a:ln>
            <a:noFill/>
          </a:ln>
        </p:spPr>
      </p:pic>
      <p:sp>
        <p:nvSpPr>
          <p:cNvPr id="231" name="Google Shape;231;gd5b5537831_0_2"/>
          <p:cNvSpPr txBox="1"/>
          <p:nvPr/>
        </p:nvSpPr>
        <p:spPr>
          <a:xfrm>
            <a:off x="7497802" y="1633244"/>
            <a:ext cx="12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Downburst</a:t>
            </a:r>
            <a:endParaRPr/>
          </a:p>
        </p:txBody>
      </p:sp>
      <p:cxnSp>
        <p:nvCxnSpPr>
          <p:cNvPr id="232" name="Google Shape;232;gd5b5537831_0_2"/>
          <p:cNvCxnSpPr/>
          <p:nvPr/>
        </p:nvCxnSpPr>
        <p:spPr>
          <a:xfrm rot="10800000">
            <a:off x="6926012" y="935821"/>
            <a:ext cx="837300" cy="615900"/>
          </a:xfrm>
          <a:prstGeom prst="straightConnector1">
            <a:avLst/>
          </a:prstGeom>
          <a:noFill/>
          <a:ln cap="flat" cmpd="sng" w="25400">
            <a:solidFill>
              <a:schemeClr val="dk1"/>
            </a:solidFill>
            <a:prstDash val="solid"/>
            <a:miter lim="800000"/>
            <a:headEnd len="sm" w="sm" type="none"/>
            <a:tailEnd len="med" w="med" type="triangle"/>
          </a:ln>
        </p:spPr>
      </p:cxnSp>
      <p:cxnSp>
        <p:nvCxnSpPr>
          <p:cNvPr id="233" name="Google Shape;233;gd5b5537831_0_2"/>
          <p:cNvCxnSpPr/>
          <p:nvPr/>
        </p:nvCxnSpPr>
        <p:spPr>
          <a:xfrm flipH="1">
            <a:off x="6771512" y="1564831"/>
            <a:ext cx="991800" cy="398400"/>
          </a:xfrm>
          <a:prstGeom prst="straightConnector1">
            <a:avLst/>
          </a:prstGeom>
          <a:noFill/>
          <a:ln cap="flat" cmpd="sng" w="25400">
            <a:solidFill>
              <a:schemeClr val="dk1"/>
            </a:solidFill>
            <a:prstDash val="solid"/>
            <a:miter lim="800000"/>
            <a:headEnd len="sm" w="sm" type="none"/>
            <a:tailEnd len="med" w="med" type="triangle"/>
          </a:ln>
        </p:spPr>
      </p:cxnSp>
      <p:pic>
        <p:nvPicPr>
          <p:cNvPr id="234" name="Google Shape;234;gd5b5537831_0_2"/>
          <p:cNvPicPr preferRelativeResize="0"/>
          <p:nvPr/>
        </p:nvPicPr>
        <p:blipFill rotWithShape="1">
          <a:blip r:embed="rId4">
            <a:alphaModFix/>
          </a:blip>
          <a:srcRect b="0" l="0" r="0" t="0"/>
          <a:stretch/>
        </p:blipFill>
        <p:spPr>
          <a:xfrm>
            <a:off x="7650047" y="4419242"/>
            <a:ext cx="4353339" cy="1567210"/>
          </a:xfrm>
          <a:prstGeom prst="rect">
            <a:avLst/>
          </a:prstGeom>
          <a:noFill/>
          <a:ln>
            <a:noFill/>
          </a:ln>
        </p:spPr>
      </p:pic>
      <p:cxnSp>
        <p:nvCxnSpPr>
          <p:cNvPr id="235" name="Google Shape;235;gd5b5537831_0_2"/>
          <p:cNvCxnSpPr/>
          <p:nvPr/>
        </p:nvCxnSpPr>
        <p:spPr>
          <a:xfrm>
            <a:off x="7203989" y="2755557"/>
            <a:ext cx="2286000" cy="2447400"/>
          </a:xfrm>
          <a:prstGeom prst="straightConnector1">
            <a:avLst/>
          </a:prstGeom>
          <a:noFill/>
          <a:ln cap="flat" cmpd="sng" w="9525">
            <a:solidFill>
              <a:schemeClr val="accent1"/>
            </a:solidFill>
            <a:prstDash val="solid"/>
            <a:miter lim="800000"/>
            <a:headEnd len="sm" w="sm" type="none"/>
            <a:tailEnd len="med" w="med" type="triangle"/>
          </a:ln>
        </p:spPr>
      </p:cxnSp>
      <p:sp>
        <p:nvSpPr>
          <p:cNvPr id="236" name="Google Shape;236;gd5b5537831_0_2"/>
          <p:cNvSpPr/>
          <p:nvPr/>
        </p:nvSpPr>
        <p:spPr>
          <a:xfrm flipH="1" rot="10800000">
            <a:off x="9588844" y="5137926"/>
            <a:ext cx="135900" cy="1299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gd5b5537831_0_2"/>
          <p:cNvSpPr txBox="1"/>
          <p:nvPr/>
        </p:nvSpPr>
        <p:spPr>
          <a:xfrm>
            <a:off x="729049" y="5137867"/>
            <a:ext cx="273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Ken Pryor (NOAA)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3"/>
          <p:cNvPicPr preferRelativeResize="0"/>
          <p:nvPr>
            <p:ph idx="1" type="body"/>
          </p:nvPr>
        </p:nvPicPr>
        <p:blipFill rotWithShape="1">
          <a:blip r:embed="rId3">
            <a:alphaModFix/>
          </a:blip>
          <a:srcRect b="0" l="0" r="0" t="0"/>
          <a:stretch/>
        </p:blipFill>
        <p:spPr>
          <a:xfrm>
            <a:off x="-70800" y="152400"/>
            <a:ext cx="4800900" cy="2182200"/>
          </a:xfrm>
          <a:prstGeom prst="rect">
            <a:avLst/>
          </a:prstGeom>
          <a:noFill/>
          <a:ln>
            <a:noFill/>
          </a:ln>
        </p:spPr>
      </p:pic>
      <p:sp>
        <p:nvSpPr>
          <p:cNvPr id="243" name="Google Shape;243;p13"/>
          <p:cNvSpPr txBox="1"/>
          <p:nvPr/>
        </p:nvSpPr>
        <p:spPr>
          <a:xfrm>
            <a:off x="3651777" y="982319"/>
            <a:ext cx="1243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Downburst</a:t>
            </a:r>
            <a:endParaRPr sz="1100"/>
          </a:p>
        </p:txBody>
      </p:sp>
      <p:cxnSp>
        <p:nvCxnSpPr>
          <p:cNvPr id="244" name="Google Shape;244;p13"/>
          <p:cNvCxnSpPr/>
          <p:nvPr/>
        </p:nvCxnSpPr>
        <p:spPr>
          <a:xfrm rot="10800000">
            <a:off x="3478675" y="503225"/>
            <a:ext cx="540600" cy="318900"/>
          </a:xfrm>
          <a:prstGeom prst="straightConnector1">
            <a:avLst/>
          </a:prstGeom>
          <a:noFill/>
          <a:ln cap="flat" cmpd="sng" w="25400">
            <a:solidFill>
              <a:schemeClr val="dk1"/>
            </a:solidFill>
            <a:prstDash val="solid"/>
            <a:miter lim="800000"/>
            <a:headEnd len="sm" w="sm" type="none"/>
            <a:tailEnd len="med" w="med" type="triangle"/>
          </a:ln>
        </p:spPr>
      </p:cxnSp>
      <p:cxnSp>
        <p:nvCxnSpPr>
          <p:cNvPr id="245" name="Google Shape;245;p13"/>
          <p:cNvCxnSpPr/>
          <p:nvPr/>
        </p:nvCxnSpPr>
        <p:spPr>
          <a:xfrm flipH="1">
            <a:off x="3437575" y="822125"/>
            <a:ext cx="581700" cy="285000"/>
          </a:xfrm>
          <a:prstGeom prst="straightConnector1">
            <a:avLst/>
          </a:prstGeom>
          <a:noFill/>
          <a:ln cap="flat" cmpd="sng" w="25400">
            <a:solidFill>
              <a:schemeClr val="dk1"/>
            </a:solidFill>
            <a:prstDash val="solid"/>
            <a:miter lim="800000"/>
            <a:headEnd len="sm" w="sm" type="none"/>
            <a:tailEnd len="med" w="med" type="triangle"/>
          </a:ln>
        </p:spPr>
      </p:cxnSp>
      <p:pic>
        <p:nvPicPr>
          <p:cNvPr id="246" name="Google Shape;246;p13"/>
          <p:cNvPicPr preferRelativeResize="0"/>
          <p:nvPr/>
        </p:nvPicPr>
        <p:blipFill rotWithShape="1">
          <a:blip r:embed="rId4">
            <a:alphaModFix/>
          </a:blip>
          <a:srcRect b="0" l="0" r="0" t="0"/>
          <a:stretch/>
        </p:blipFill>
        <p:spPr>
          <a:xfrm>
            <a:off x="376772" y="2947492"/>
            <a:ext cx="4353339" cy="1567210"/>
          </a:xfrm>
          <a:prstGeom prst="rect">
            <a:avLst/>
          </a:prstGeom>
          <a:noFill/>
          <a:ln>
            <a:noFill/>
          </a:ln>
        </p:spPr>
      </p:pic>
      <p:cxnSp>
        <p:nvCxnSpPr>
          <p:cNvPr id="247" name="Google Shape;247;p13"/>
          <p:cNvCxnSpPr>
            <a:endCxn id="248" idx="6"/>
          </p:cNvCxnSpPr>
          <p:nvPr/>
        </p:nvCxnSpPr>
        <p:spPr>
          <a:xfrm flipH="1">
            <a:off x="2285150" y="2680400"/>
            <a:ext cx="1693800" cy="1006800"/>
          </a:xfrm>
          <a:prstGeom prst="straightConnector1">
            <a:avLst/>
          </a:prstGeom>
          <a:noFill/>
          <a:ln cap="flat" cmpd="sng" w="9525">
            <a:solidFill>
              <a:schemeClr val="accent1"/>
            </a:solidFill>
            <a:prstDash val="solid"/>
            <a:miter lim="800000"/>
            <a:headEnd len="sm" w="sm" type="none"/>
            <a:tailEnd len="med" w="med" type="triangle"/>
          </a:ln>
        </p:spPr>
      </p:cxnSp>
      <p:sp>
        <p:nvSpPr>
          <p:cNvPr id="248" name="Google Shape;248;p13"/>
          <p:cNvSpPr/>
          <p:nvPr/>
        </p:nvSpPr>
        <p:spPr>
          <a:xfrm rot="10800000">
            <a:off x="2285150" y="3635300"/>
            <a:ext cx="31800" cy="1038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3"/>
          <p:cNvSpPr txBox="1"/>
          <p:nvPr/>
        </p:nvSpPr>
        <p:spPr>
          <a:xfrm>
            <a:off x="137424" y="2578192"/>
            <a:ext cx="273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Ken Pryor (NOAA)</a:t>
            </a:r>
            <a:endParaRPr/>
          </a:p>
        </p:txBody>
      </p:sp>
      <p:pic>
        <p:nvPicPr>
          <p:cNvPr id="250" name="Google Shape;250;p13"/>
          <p:cNvPicPr preferRelativeResize="0"/>
          <p:nvPr/>
        </p:nvPicPr>
        <p:blipFill>
          <a:blip r:embed="rId5">
            <a:alphaModFix/>
          </a:blip>
          <a:stretch>
            <a:fillRect/>
          </a:stretch>
        </p:blipFill>
        <p:spPr>
          <a:xfrm>
            <a:off x="4735175" y="152400"/>
            <a:ext cx="7304424" cy="5529251"/>
          </a:xfrm>
          <a:prstGeom prst="rect">
            <a:avLst/>
          </a:prstGeom>
          <a:noFill/>
          <a:ln>
            <a:noFill/>
          </a:ln>
        </p:spPr>
      </p:pic>
      <p:pic>
        <p:nvPicPr>
          <p:cNvPr id="251" name="Google Shape;251;p13"/>
          <p:cNvPicPr preferRelativeResize="0"/>
          <p:nvPr/>
        </p:nvPicPr>
        <p:blipFill rotWithShape="1">
          <a:blip r:embed="rId6">
            <a:alphaModFix/>
          </a:blip>
          <a:srcRect b="0" l="0" r="0" t="0"/>
          <a:stretch/>
        </p:blipFill>
        <p:spPr>
          <a:xfrm>
            <a:off x="1087601" y="4210350"/>
            <a:ext cx="2732700" cy="269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ph type="title"/>
          </p:nvPr>
        </p:nvSpPr>
        <p:spPr>
          <a:xfrm>
            <a:off x="838200" y="1785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Unique Characteristic of Hurricane Michael</a:t>
            </a:r>
            <a:endParaRPr/>
          </a:p>
        </p:txBody>
      </p:sp>
      <p:sp>
        <p:nvSpPr>
          <p:cNvPr id="257" name="Google Shape;257;p14"/>
          <p:cNvSpPr txBox="1"/>
          <p:nvPr>
            <p:ph idx="1" type="body"/>
          </p:nvPr>
        </p:nvSpPr>
        <p:spPr>
          <a:xfrm>
            <a:off x="838200" y="1504150"/>
            <a:ext cx="10515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NEXRAD reflectivity imagery displays that the left half of the eye-wall had evolved into a westward-oriented bowing configuration while split-window IR BTD indicates the presence of significant mid-tropospheric dry-air circulating northwestward toward a new developing convective storm core immediately inside the eye wall. </a:t>
            </a:r>
            <a:endParaRPr/>
          </a:p>
          <a:p>
            <a:pPr indent="-228600" lvl="0" marL="228600" rtl="0" algn="l">
              <a:lnSpc>
                <a:spcPct val="90000"/>
              </a:lnSpc>
              <a:spcBef>
                <a:spcPts val="1000"/>
              </a:spcBef>
              <a:spcAft>
                <a:spcPts val="0"/>
              </a:spcAft>
              <a:buClr>
                <a:schemeClr val="dk1"/>
              </a:buClr>
              <a:buSzPts val="2800"/>
              <a:buChar char="•"/>
            </a:pPr>
            <a:r>
              <a:rPr lang="en-US"/>
              <a:t>This type of convective storm evolution pattern was first identified with the landfall of Hurricane Frederic in September, 1979 near Mobile, Alabama and was associated with downburst wind occurrence. Similarly, during the landfall of Hurricane Michael, a new developing convective storm core over the coastal region of Panama City near Tyndall Air Force Base produced damaging downburst winds as recorded in the wind speed graph. </a:t>
            </a:r>
            <a:endParaRPr/>
          </a:p>
          <a:p>
            <a:pPr indent="0" lvl="0" marL="0" rtl="0" algn="l">
              <a:lnSpc>
                <a:spcPct val="90000"/>
              </a:lnSpc>
              <a:spcBef>
                <a:spcPts val="1000"/>
              </a:spcBef>
              <a:spcAft>
                <a:spcPts val="0"/>
              </a:spcAft>
              <a:buClr>
                <a:schemeClr val="dk1"/>
              </a:buClr>
              <a:buSzPts val="2800"/>
              <a:buNone/>
            </a:pPr>
            <a:r>
              <a:t/>
            </a:r>
            <a:endParaRPr/>
          </a:p>
        </p:txBody>
      </p:sp>
      <p:sp>
        <p:nvSpPr>
          <p:cNvPr id="258" name="Google Shape;258;p14"/>
          <p:cNvSpPr txBox="1"/>
          <p:nvPr/>
        </p:nvSpPr>
        <p:spPr>
          <a:xfrm>
            <a:off x="1198606" y="6311900"/>
            <a:ext cx="27327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Ken Pryor (NOAA)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488244" y="251001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HWRF, HRRR &amp; LES </a:t>
            </a:r>
            <a:br>
              <a:rPr lang="en-US"/>
            </a:br>
            <a:r>
              <a:rPr lang="en-US"/>
              <a:t>Hurricane Michael 2018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b="0" l="0" r="0" t="0"/>
          <a:stretch/>
        </p:blipFill>
        <p:spPr>
          <a:xfrm>
            <a:off x="212323" y="852257"/>
            <a:ext cx="4962617" cy="4962617"/>
          </a:xfrm>
          <a:prstGeom prst="rect">
            <a:avLst/>
          </a:prstGeom>
          <a:noFill/>
          <a:ln>
            <a:noFill/>
          </a:ln>
        </p:spPr>
      </p:pic>
      <p:sp>
        <p:nvSpPr>
          <p:cNvPr id="96" name="Google Shape;96;p3"/>
          <p:cNvSpPr txBox="1"/>
          <p:nvPr/>
        </p:nvSpPr>
        <p:spPr>
          <a:xfrm>
            <a:off x="2556769" y="559293"/>
            <a:ext cx="7649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HWRF</a:t>
            </a:r>
            <a:endParaRPr/>
          </a:p>
        </p:txBody>
      </p:sp>
      <p:sp>
        <p:nvSpPr>
          <p:cNvPr id="97" name="Google Shape;97;p3"/>
          <p:cNvSpPr txBox="1"/>
          <p:nvPr/>
        </p:nvSpPr>
        <p:spPr>
          <a:xfrm>
            <a:off x="8282866" y="559293"/>
            <a:ext cx="704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HRRR</a:t>
            </a:r>
            <a:endParaRPr/>
          </a:p>
        </p:txBody>
      </p:sp>
      <p:sp>
        <p:nvSpPr>
          <p:cNvPr id="98" name="Google Shape;98;p3"/>
          <p:cNvSpPr txBox="1"/>
          <p:nvPr/>
        </p:nvSpPr>
        <p:spPr>
          <a:xfrm>
            <a:off x="4647267" y="275208"/>
            <a:ext cx="22718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1700 UTC 10 Oct 2018</a:t>
            </a:r>
            <a:endParaRPr/>
          </a:p>
        </p:txBody>
      </p:sp>
      <p:pic>
        <p:nvPicPr>
          <p:cNvPr id="99" name="Google Shape;99;p3"/>
          <p:cNvPicPr preferRelativeResize="0"/>
          <p:nvPr/>
        </p:nvPicPr>
        <p:blipFill rotWithShape="1">
          <a:blip r:embed="rId4">
            <a:alphaModFix/>
          </a:blip>
          <a:srcRect b="0" l="0" r="0" t="0"/>
          <a:stretch/>
        </p:blipFill>
        <p:spPr>
          <a:xfrm>
            <a:off x="5783186" y="928624"/>
            <a:ext cx="4893051" cy="4893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b="0" l="0" r="0" t="0"/>
          <a:stretch/>
        </p:blipFill>
        <p:spPr>
          <a:xfrm>
            <a:off x="189705" y="928625"/>
            <a:ext cx="4970756" cy="4970756"/>
          </a:xfrm>
          <a:prstGeom prst="rect">
            <a:avLst/>
          </a:prstGeom>
          <a:noFill/>
          <a:ln>
            <a:noFill/>
          </a:ln>
        </p:spPr>
      </p:pic>
      <p:sp>
        <p:nvSpPr>
          <p:cNvPr id="105" name="Google Shape;105;p4"/>
          <p:cNvSpPr txBox="1"/>
          <p:nvPr/>
        </p:nvSpPr>
        <p:spPr>
          <a:xfrm>
            <a:off x="1473022" y="559300"/>
            <a:ext cx="3355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LES-HWRF (DOMAIN1 - 300 m)</a:t>
            </a:r>
            <a:endParaRPr/>
          </a:p>
        </p:txBody>
      </p:sp>
      <p:sp>
        <p:nvSpPr>
          <p:cNvPr id="106" name="Google Shape;106;p4"/>
          <p:cNvSpPr txBox="1"/>
          <p:nvPr/>
        </p:nvSpPr>
        <p:spPr>
          <a:xfrm>
            <a:off x="7413400" y="559300"/>
            <a:ext cx="292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LES-HRRR (DOMAIN1 - 300m)</a:t>
            </a:r>
            <a:endParaRPr/>
          </a:p>
        </p:txBody>
      </p:sp>
      <p:sp>
        <p:nvSpPr>
          <p:cNvPr id="107" name="Google Shape;107;p4"/>
          <p:cNvSpPr txBox="1"/>
          <p:nvPr/>
        </p:nvSpPr>
        <p:spPr>
          <a:xfrm>
            <a:off x="4647267" y="275208"/>
            <a:ext cx="22718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1700 UTC 10 Oct 2018</a:t>
            </a:r>
            <a:endParaRPr/>
          </a:p>
        </p:txBody>
      </p:sp>
      <p:pic>
        <p:nvPicPr>
          <p:cNvPr id="108" name="Google Shape;108;p4"/>
          <p:cNvPicPr preferRelativeResize="0"/>
          <p:nvPr/>
        </p:nvPicPr>
        <p:blipFill rotWithShape="1">
          <a:blip r:embed="rId4">
            <a:alphaModFix/>
          </a:blip>
          <a:srcRect b="0" l="0" r="0" t="0"/>
          <a:stretch/>
        </p:blipFill>
        <p:spPr>
          <a:xfrm>
            <a:off x="5874328" y="928625"/>
            <a:ext cx="4937834" cy="49378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5"/>
          <p:cNvPicPr preferRelativeResize="0"/>
          <p:nvPr/>
        </p:nvPicPr>
        <p:blipFill rotWithShape="1">
          <a:blip r:embed="rId3">
            <a:alphaModFix/>
          </a:blip>
          <a:srcRect b="0" l="0" r="0" t="0"/>
          <a:stretch/>
        </p:blipFill>
        <p:spPr>
          <a:xfrm>
            <a:off x="5885896" y="674704"/>
            <a:ext cx="5998222" cy="4477426"/>
          </a:xfrm>
          <a:prstGeom prst="rect">
            <a:avLst/>
          </a:prstGeom>
          <a:noFill/>
          <a:ln>
            <a:noFill/>
          </a:ln>
        </p:spPr>
      </p:pic>
      <p:pic>
        <p:nvPicPr>
          <p:cNvPr id="114" name="Google Shape;114;p5"/>
          <p:cNvPicPr preferRelativeResize="0"/>
          <p:nvPr/>
        </p:nvPicPr>
        <p:blipFill rotWithShape="1">
          <a:blip r:embed="rId4">
            <a:alphaModFix/>
          </a:blip>
          <a:srcRect b="0" l="0" r="0" t="0"/>
          <a:stretch/>
        </p:blipFill>
        <p:spPr>
          <a:xfrm>
            <a:off x="485074" y="543480"/>
            <a:ext cx="4672851" cy="5483233"/>
          </a:xfrm>
          <a:prstGeom prst="rect">
            <a:avLst/>
          </a:prstGeom>
          <a:noFill/>
          <a:ln>
            <a:noFill/>
          </a:ln>
        </p:spPr>
      </p:pic>
      <p:sp>
        <p:nvSpPr>
          <p:cNvPr id="115" name="Google Shape;115;p5"/>
          <p:cNvSpPr/>
          <p:nvPr/>
        </p:nvSpPr>
        <p:spPr>
          <a:xfrm>
            <a:off x="2470831" y="2734213"/>
            <a:ext cx="701336" cy="719091"/>
          </a:xfrm>
          <a:prstGeom prst="ellipse">
            <a:avLst/>
          </a:prstGeom>
          <a:noFill/>
          <a:ln cap="flat" cmpd="sng" w="66675">
            <a:solidFill>
              <a:srgbClr val="002060">
                <a:alpha val="9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5"/>
          <p:cNvSpPr txBox="1"/>
          <p:nvPr/>
        </p:nvSpPr>
        <p:spPr>
          <a:xfrm>
            <a:off x="5305778" y="5565422"/>
            <a:ext cx="1460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Observed Eye</a:t>
            </a:r>
            <a:endParaRPr/>
          </a:p>
        </p:txBody>
      </p:sp>
      <p:sp>
        <p:nvSpPr>
          <p:cNvPr id="117" name="Google Shape;117;p5"/>
          <p:cNvSpPr/>
          <p:nvPr/>
        </p:nvSpPr>
        <p:spPr>
          <a:xfrm>
            <a:off x="1377244" y="1953861"/>
            <a:ext cx="2156178" cy="2110139"/>
          </a:xfrm>
          <a:prstGeom prst="ellipse">
            <a:avLst/>
          </a:prstGeom>
          <a:noFill/>
          <a:ln cap="flat" cmpd="sng" w="571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5"/>
          <p:cNvSpPr txBox="1"/>
          <p:nvPr/>
        </p:nvSpPr>
        <p:spPr>
          <a:xfrm>
            <a:off x="2968978" y="316089"/>
            <a:ext cx="1537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HWRF/LES Eye</a:t>
            </a:r>
            <a:endParaRPr/>
          </a:p>
        </p:txBody>
      </p:sp>
      <p:cxnSp>
        <p:nvCxnSpPr>
          <p:cNvPr id="119" name="Google Shape;119;p5"/>
          <p:cNvCxnSpPr>
            <a:stCxn id="117" idx="0"/>
          </p:cNvCxnSpPr>
          <p:nvPr/>
        </p:nvCxnSpPr>
        <p:spPr>
          <a:xfrm flipH="1" rot="10800000">
            <a:off x="2455333" y="685461"/>
            <a:ext cx="716700" cy="1268400"/>
          </a:xfrm>
          <a:prstGeom prst="straightConnector1">
            <a:avLst/>
          </a:prstGeom>
          <a:noFill/>
          <a:ln cap="flat" cmpd="sng" w="53975">
            <a:solidFill>
              <a:schemeClr val="accent1"/>
            </a:solidFill>
            <a:prstDash val="solid"/>
            <a:miter lim="800000"/>
            <a:headEnd len="sm" w="sm" type="none"/>
            <a:tailEnd len="med" w="med" type="triangle"/>
          </a:ln>
        </p:spPr>
      </p:cxnSp>
      <p:cxnSp>
        <p:nvCxnSpPr>
          <p:cNvPr id="120" name="Google Shape;120;p5"/>
          <p:cNvCxnSpPr>
            <a:stCxn id="115" idx="5"/>
          </p:cNvCxnSpPr>
          <p:nvPr/>
        </p:nvCxnSpPr>
        <p:spPr>
          <a:xfrm>
            <a:off x="3069459" y="3347996"/>
            <a:ext cx="2236200" cy="2284200"/>
          </a:xfrm>
          <a:prstGeom prst="straightConnector1">
            <a:avLst/>
          </a:prstGeom>
          <a:noFill/>
          <a:ln cap="flat" cmpd="sng" w="60325">
            <a:solidFill>
              <a:schemeClr val="accent1"/>
            </a:solidFill>
            <a:prstDash val="solid"/>
            <a:miter lim="800000"/>
            <a:headEnd len="sm" w="sm" type="none"/>
            <a:tailEnd len="med" w="med" type="triangle"/>
          </a:ln>
        </p:spPr>
      </p:cxnSp>
      <p:sp>
        <p:nvSpPr>
          <p:cNvPr id="121" name="Google Shape;121;p5"/>
          <p:cNvSpPr txBox="1"/>
          <p:nvPr/>
        </p:nvSpPr>
        <p:spPr>
          <a:xfrm>
            <a:off x="824089" y="6026713"/>
            <a:ext cx="42795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Model Reflectivity dBZ Domain 2 (90 meter)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p:nvPr/>
        </p:nvSpPr>
        <p:spPr>
          <a:xfrm>
            <a:off x="5977217" y="3244334"/>
            <a:ext cx="23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27" name="Google Shape;127;p6"/>
          <p:cNvSpPr/>
          <p:nvPr/>
        </p:nvSpPr>
        <p:spPr>
          <a:xfrm>
            <a:off x="5977217" y="3244334"/>
            <a:ext cx="23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28" name="Google Shape;128;p6"/>
          <p:cNvSpPr txBox="1"/>
          <p:nvPr/>
        </p:nvSpPr>
        <p:spPr>
          <a:xfrm>
            <a:off x="3052119" y="345989"/>
            <a:ext cx="233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0600 UTC 17 OCT 2021</a:t>
            </a:r>
            <a:endParaRPr/>
          </a:p>
        </p:txBody>
      </p:sp>
      <p:pic>
        <p:nvPicPr>
          <p:cNvPr id="129" name="Google Shape;129;p6"/>
          <p:cNvPicPr preferRelativeResize="0"/>
          <p:nvPr/>
        </p:nvPicPr>
        <p:blipFill rotWithShape="1">
          <a:blip r:embed="rId3">
            <a:alphaModFix/>
          </a:blip>
          <a:srcRect b="0" l="0" r="0" t="0"/>
          <a:stretch/>
        </p:blipFill>
        <p:spPr>
          <a:xfrm>
            <a:off x="7656918" y="726332"/>
            <a:ext cx="4430305" cy="4364653"/>
          </a:xfrm>
          <a:prstGeom prst="rect">
            <a:avLst/>
          </a:prstGeom>
          <a:noFill/>
          <a:ln>
            <a:noFill/>
          </a:ln>
        </p:spPr>
      </p:pic>
      <p:pic>
        <p:nvPicPr>
          <p:cNvPr id="130" name="Google Shape;130;p6"/>
          <p:cNvPicPr preferRelativeResize="0"/>
          <p:nvPr/>
        </p:nvPicPr>
        <p:blipFill rotWithShape="1">
          <a:blip r:embed="rId4">
            <a:alphaModFix/>
          </a:blip>
          <a:srcRect b="0" l="0" r="0" t="0"/>
          <a:stretch/>
        </p:blipFill>
        <p:spPr>
          <a:xfrm>
            <a:off x="3929449" y="870758"/>
            <a:ext cx="3993712" cy="4689784"/>
          </a:xfrm>
          <a:prstGeom prst="rect">
            <a:avLst/>
          </a:prstGeom>
          <a:noFill/>
          <a:ln>
            <a:noFill/>
          </a:ln>
        </p:spPr>
      </p:pic>
      <p:pic>
        <p:nvPicPr>
          <p:cNvPr id="131" name="Google Shape;131;p6"/>
          <p:cNvPicPr preferRelativeResize="0"/>
          <p:nvPr/>
        </p:nvPicPr>
        <p:blipFill rotWithShape="1">
          <a:blip r:embed="rId5">
            <a:alphaModFix/>
          </a:blip>
          <a:srcRect b="0" l="0" r="0" t="0"/>
          <a:stretch/>
        </p:blipFill>
        <p:spPr>
          <a:xfrm>
            <a:off x="83661" y="870758"/>
            <a:ext cx="3845788" cy="4548137"/>
          </a:xfrm>
          <a:prstGeom prst="rect">
            <a:avLst/>
          </a:prstGeom>
          <a:noFill/>
          <a:ln>
            <a:noFill/>
          </a:ln>
        </p:spPr>
      </p:pic>
      <p:sp>
        <p:nvSpPr>
          <p:cNvPr id="132" name="Google Shape;132;p6"/>
          <p:cNvSpPr txBox="1"/>
          <p:nvPr/>
        </p:nvSpPr>
        <p:spPr>
          <a:xfrm>
            <a:off x="495024" y="630825"/>
            <a:ext cx="3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LES_HWRF FROM DOM2 - 90m)</a:t>
            </a:r>
            <a:endParaRPr/>
          </a:p>
        </p:txBody>
      </p:sp>
      <p:sp>
        <p:nvSpPr>
          <p:cNvPr id="133" name="Google Shape;133;p6"/>
          <p:cNvSpPr txBox="1"/>
          <p:nvPr/>
        </p:nvSpPr>
        <p:spPr>
          <a:xfrm>
            <a:off x="4297475" y="630825"/>
            <a:ext cx="341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LES_HRRR FROM DOM2 - 90m)</a:t>
            </a:r>
            <a:endParaRPr/>
          </a:p>
        </p:txBody>
      </p:sp>
      <p:sp>
        <p:nvSpPr>
          <p:cNvPr id="134" name="Google Shape;134;p6"/>
          <p:cNvSpPr txBox="1"/>
          <p:nvPr/>
        </p:nvSpPr>
        <p:spPr>
          <a:xfrm>
            <a:off x="9069859" y="346017"/>
            <a:ext cx="96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NEXRAD</a:t>
            </a:r>
            <a:endParaRPr/>
          </a:p>
        </p:txBody>
      </p:sp>
      <p:sp>
        <p:nvSpPr>
          <p:cNvPr id="135" name="Google Shape;135;p6"/>
          <p:cNvSpPr txBox="1"/>
          <p:nvPr/>
        </p:nvSpPr>
        <p:spPr>
          <a:xfrm>
            <a:off x="2402725" y="5590225"/>
            <a:ext cx="6954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MODEL REFLECTIVITY COMPARED WITH NEXRAD REFLECTIVITY  </a:t>
            </a:r>
            <a:endParaRPr b="1" sz="19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41" name="Google Shape;141;p7"/>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42" name="Google Shape;142;p7"/>
          <p:cNvPicPr preferRelativeResize="0"/>
          <p:nvPr>
            <p:ph idx="1" type="body"/>
          </p:nvPr>
        </p:nvPicPr>
        <p:blipFill rotWithShape="1">
          <a:blip r:embed="rId3">
            <a:alphaModFix/>
          </a:blip>
          <a:srcRect b="0" l="0" r="0" t="0"/>
          <a:stretch/>
        </p:blipFill>
        <p:spPr>
          <a:xfrm>
            <a:off x="7587523" y="870758"/>
            <a:ext cx="4344555" cy="4280173"/>
          </a:xfrm>
          <a:prstGeom prst="rect">
            <a:avLst/>
          </a:prstGeom>
          <a:noFill/>
          <a:ln>
            <a:noFill/>
          </a:ln>
        </p:spPr>
      </p:pic>
      <p:pic>
        <p:nvPicPr>
          <p:cNvPr id="143" name="Google Shape;143;p7"/>
          <p:cNvPicPr preferRelativeResize="0"/>
          <p:nvPr/>
        </p:nvPicPr>
        <p:blipFill rotWithShape="1">
          <a:blip r:embed="rId4">
            <a:alphaModFix/>
          </a:blip>
          <a:srcRect b="0" l="0" r="0" t="0"/>
          <a:stretch/>
        </p:blipFill>
        <p:spPr>
          <a:xfrm>
            <a:off x="0" y="870758"/>
            <a:ext cx="3881113" cy="4520857"/>
          </a:xfrm>
          <a:prstGeom prst="rect">
            <a:avLst/>
          </a:prstGeom>
          <a:noFill/>
          <a:ln>
            <a:noFill/>
          </a:ln>
        </p:spPr>
      </p:pic>
      <p:pic>
        <p:nvPicPr>
          <p:cNvPr id="144" name="Google Shape;144;p7"/>
          <p:cNvPicPr preferRelativeResize="0"/>
          <p:nvPr/>
        </p:nvPicPr>
        <p:blipFill rotWithShape="1">
          <a:blip r:embed="rId5">
            <a:alphaModFix/>
          </a:blip>
          <a:srcRect b="0" l="0" r="0" t="0"/>
          <a:stretch/>
        </p:blipFill>
        <p:spPr>
          <a:xfrm>
            <a:off x="3752217" y="870758"/>
            <a:ext cx="3964312" cy="4520857"/>
          </a:xfrm>
          <a:prstGeom prst="rect">
            <a:avLst/>
          </a:prstGeom>
          <a:noFill/>
          <a:ln>
            <a:noFill/>
          </a:ln>
        </p:spPr>
      </p:pic>
      <p:sp>
        <p:nvSpPr>
          <p:cNvPr id="145" name="Google Shape;145;p7"/>
          <p:cNvSpPr txBox="1"/>
          <p:nvPr/>
        </p:nvSpPr>
        <p:spPr>
          <a:xfrm>
            <a:off x="3052119" y="345989"/>
            <a:ext cx="2333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2400 UTC 17 OCT 2021</a:t>
            </a:r>
            <a:endParaRPr/>
          </a:p>
        </p:txBody>
      </p:sp>
      <p:sp>
        <p:nvSpPr>
          <p:cNvPr id="146" name="Google Shape;146;p7"/>
          <p:cNvSpPr txBox="1"/>
          <p:nvPr/>
        </p:nvSpPr>
        <p:spPr>
          <a:xfrm>
            <a:off x="1804068" y="715325"/>
            <a:ext cx="12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a:t>
            </a:r>
            <a:r>
              <a:rPr lang="en-US" sz="1800">
                <a:solidFill>
                  <a:schemeClr val="dk1"/>
                </a:solidFill>
                <a:latin typeface="Calibri"/>
                <a:ea typeface="Calibri"/>
                <a:cs typeface="Calibri"/>
                <a:sym typeface="Calibri"/>
              </a:rPr>
              <a:t>HWRF</a:t>
            </a:r>
            <a:endParaRPr/>
          </a:p>
        </p:txBody>
      </p:sp>
      <p:sp>
        <p:nvSpPr>
          <p:cNvPr id="147" name="Google Shape;147;p7"/>
          <p:cNvSpPr txBox="1"/>
          <p:nvPr/>
        </p:nvSpPr>
        <p:spPr>
          <a:xfrm>
            <a:off x="5571394" y="713950"/>
            <a:ext cx="113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a:t>
            </a:r>
            <a:r>
              <a:rPr lang="en-US" sz="1800">
                <a:solidFill>
                  <a:schemeClr val="dk1"/>
                </a:solidFill>
                <a:latin typeface="Calibri"/>
                <a:ea typeface="Calibri"/>
                <a:cs typeface="Calibri"/>
                <a:sym typeface="Calibri"/>
              </a:rPr>
              <a:t>HRRR</a:t>
            </a:r>
            <a:endParaRPr/>
          </a:p>
        </p:txBody>
      </p:sp>
      <p:sp>
        <p:nvSpPr>
          <p:cNvPr id="148" name="Google Shape;148;p7"/>
          <p:cNvSpPr txBox="1"/>
          <p:nvPr/>
        </p:nvSpPr>
        <p:spPr>
          <a:xfrm>
            <a:off x="9069859" y="530655"/>
            <a:ext cx="9669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NEXRAD</a:t>
            </a:r>
            <a:endParaRPr/>
          </a:p>
        </p:txBody>
      </p:sp>
      <p:sp>
        <p:nvSpPr>
          <p:cNvPr id="149" name="Google Shape;149;p7"/>
          <p:cNvSpPr txBox="1"/>
          <p:nvPr/>
        </p:nvSpPr>
        <p:spPr>
          <a:xfrm>
            <a:off x="2402725" y="5590225"/>
            <a:ext cx="6954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MODEL REFLECTIVITY COMPARED WITH NEXRAD REFLECTIVITY  </a:t>
            </a:r>
            <a:endParaRPr b="1" sz="1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d5b5537831_0_14"/>
          <p:cNvSpPr/>
          <p:nvPr/>
        </p:nvSpPr>
        <p:spPr>
          <a:xfrm>
            <a:off x="5977217" y="3244334"/>
            <a:ext cx="23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55" name="Google Shape;155;gd5b5537831_0_14"/>
          <p:cNvSpPr/>
          <p:nvPr/>
        </p:nvSpPr>
        <p:spPr>
          <a:xfrm>
            <a:off x="5977217" y="3244334"/>
            <a:ext cx="23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56" name="Google Shape;156;gd5b5537831_0_14"/>
          <p:cNvPicPr preferRelativeResize="0"/>
          <p:nvPr/>
        </p:nvPicPr>
        <p:blipFill rotWithShape="1">
          <a:blip r:embed="rId3">
            <a:alphaModFix/>
          </a:blip>
          <a:srcRect b="0" l="0" r="0" t="0"/>
          <a:stretch/>
        </p:blipFill>
        <p:spPr>
          <a:xfrm>
            <a:off x="7207563" y="3890801"/>
            <a:ext cx="2654400" cy="2615100"/>
          </a:xfrm>
          <a:prstGeom prst="rect">
            <a:avLst/>
          </a:prstGeom>
          <a:noFill/>
          <a:ln>
            <a:noFill/>
          </a:ln>
        </p:spPr>
      </p:pic>
      <p:pic>
        <p:nvPicPr>
          <p:cNvPr id="157" name="Google Shape;157;gd5b5537831_0_14"/>
          <p:cNvPicPr preferRelativeResize="0"/>
          <p:nvPr/>
        </p:nvPicPr>
        <p:blipFill>
          <a:blip r:embed="rId4">
            <a:alphaModFix/>
          </a:blip>
          <a:stretch>
            <a:fillRect/>
          </a:stretch>
        </p:blipFill>
        <p:spPr>
          <a:xfrm>
            <a:off x="775600" y="-4"/>
            <a:ext cx="3506801" cy="3761549"/>
          </a:xfrm>
          <a:prstGeom prst="rect">
            <a:avLst/>
          </a:prstGeom>
          <a:noFill/>
          <a:ln>
            <a:noFill/>
          </a:ln>
        </p:spPr>
      </p:pic>
      <p:pic>
        <p:nvPicPr>
          <p:cNvPr id="158" name="Google Shape;158;gd5b5537831_0_14"/>
          <p:cNvPicPr preferRelativeResize="0"/>
          <p:nvPr/>
        </p:nvPicPr>
        <p:blipFill>
          <a:blip r:embed="rId5">
            <a:alphaModFix/>
          </a:blip>
          <a:stretch>
            <a:fillRect/>
          </a:stretch>
        </p:blipFill>
        <p:spPr>
          <a:xfrm>
            <a:off x="7324700" y="0"/>
            <a:ext cx="3247172" cy="3761549"/>
          </a:xfrm>
          <a:prstGeom prst="rect">
            <a:avLst/>
          </a:prstGeom>
          <a:noFill/>
          <a:ln>
            <a:noFill/>
          </a:ln>
        </p:spPr>
      </p:pic>
      <p:pic>
        <p:nvPicPr>
          <p:cNvPr id="159" name="Google Shape;159;gd5b5537831_0_14"/>
          <p:cNvPicPr preferRelativeResize="0"/>
          <p:nvPr/>
        </p:nvPicPr>
        <p:blipFill>
          <a:blip r:embed="rId6">
            <a:alphaModFix/>
          </a:blip>
          <a:stretch>
            <a:fillRect/>
          </a:stretch>
        </p:blipFill>
        <p:spPr>
          <a:xfrm>
            <a:off x="1175075" y="3727100"/>
            <a:ext cx="3247175" cy="3130900"/>
          </a:xfrm>
          <a:prstGeom prst="rect">
            <a:avLst/>
          </a:prstGeom>
          <a:noFill/>
          <a:ln>
            <a:noFill/>
          </a:ln>
        </p:spPr>
      </p:pic>
      <p:sp>
        <p:nvSpPr>
          <p:cNvPr id="160" name="Google Shape;160;gd5b5537831_0_14"/>
          <p:cNvSpPr txBox="1"/>
          <p:nvPr/>
        </p:nvSpPr>
        <p:spPr>
          <a:xfrm>
            <a:off x="4761775" y="814950"/>
            <a:ext cx="2562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LES USING HRRR</a:t>
            </a:r>
            <a:endParaRPr sz="2100">
              <a:latin typeface="Calibri"/>
              <a:ea typeface="Calibri"/>
              <a:cs typeface="Calibri"/>
              <a:sym typeface="Calibri"/>
            </a:endParaRPr>
          </a:p>
          <a:p>
            <a:pPr indent="0" lvl="0" marL="0" rtl="0" algn="l">
              <a:spcBef>
                <a:spcPts val="0"/>
              </a:spcBef>
              <a:spcAft>
                <a:spcPts val="0"/>
              </a:spcAft>
              <a:buNone/>
            </a:pPr>
            <a:r>
              <a:rPr lang="en-US" sz="2100">
                <a:latin typeface="Calibri"/>
                <a:ea typeface="Calibri"/>
                <a:cs typeface="Calibri"/>
                <a:sym typeface="Calibri"/>
              </a:rPr>
              <a:t>WIND SPEED at 10-m</a:t>
            </a:r>
            <a:endParaRPr sz="2100">
              <a:latin typeface="Calibri"/>
              <a:ea typeface="Calibri"/>
              <a:cs typeface="Calibri"/>
              <a:sym typeface="Calibri"/>
            </a:endParaRPr>
          </a:p>
          <a:p>
            <a:pPr indent="0" lvl="0" marL="0" rtl="0" algn="l">
              <a:spcBef>
                <a:spcPts val="0"/>
              </a:spcBef>
              <a:spcAft>
                <a:spcPts val="0"/>
              </a:spcAft>
              <a:buNone/>
            </a:pPr>
            <a:r>
              <a:rPr lang="en-US" sz="2100">
                <a:latin typeface="Calibri"/>
                <a:ea typeface="Calibri"/>
                <a:cs typeface="Calibri"/>
                <a:sym typeface="Calibri"/>
              </a:rPr>
              <a:t>18 UTC 10 OCT 2018</a:t>
            </a:r>
            <a:endParaRPr sz="2100">
              <a:latin typeface="Calibri"/>
              <a:ea typeface="Calibri"/>
              <a:cs typeface="Calibri"/>
              <a:sym typeface="Calibri"/>
            </a:endParaRPr>
          </a:p>
        </p:txBody>
      </p:sp>
      <p:sp>
        <p:nvSpPr>
          <p:cNvPr id="161" name="Google Shape;161;gd5b5537831_0_14"/>
          <p:cNvSpPr txBox="1"/>
          <p:nvPr/>
        </p:nvSpPr>
        <p:spPr>
          <a:xfrm>
            <a:off x="3067975" y="479375"/>
            <a:ext cx="10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DOMAIN1 </a:t>
            </a:r>
            <a:endParaRPr>
              <a:latin typeface="Calibri"/>
              <a:ea typeface="Calibri"/>
              <a:cs typeface="Calibri"/>
              <a:sym typeface="Calibri"/>
            </a:endParaRPr>
          </a:p>
        </p:txBody>
      </p:sp>
      <p:sp>
        <p:nvSpPr>
          <p:cNvPr id="162" name="Google Shape;162;gd5b5537831_0_14"/>
          <p:cNvSpPr txBox="1"/>
          <p:nvPr/>
        </p:nvSpPr>
        <p:spPr>
          <a:xfrm>
            <a:off x="9366750" y="679700"/>
            <a:ext cx="10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DOMAIN2 </a:t>
            </a:r>
            <a:endParaRPr>
              <a:latin typeface="Calibri"/>
              <a:ea typeface="Calibri"/>
              <a:cs typeface="Calibri"/>
              <a:sym typeface="Calibri"/>
            </a:endParaRPr>
          </a:p>
        </p:txBody>
      </p:sp>
      <p:sp>
        <p:nvSpPr>
          <p:cNvPr id="163" name="Google Shape;163;gd5b5537831_0_14"/>
          <p:cNvSpPr txBox="1"/>
          <p:nvPr/>
        </p:nvSpPr>
        <p:spPr>
          <a:xfrm>
            <a:off x="4422250" y="4362275"/>
            <a:ext cx="12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URMA/HRRR</a:t>
            </a:r>
            <a:endParaRPr>
              <a:latin typeface="Calibri"/>
              <a:ea typeface="Calibri"/>
              <a:cs typeface="Calibri"/>
              <a:sym typeface="Calibri"/>
            </a:endParaRPr>
          </a:p>
        </p:txBody>
      </p:sp>
      <p:sp>
        <p:nvSpPr>
          <p:cNvPr id="164" name="Google Shape;164;gd5b5537831_0_14"/>
          <p:cNvSpPr txBox="1"/>
          <p:nvPr/>
        </p:nvSpPr>
        <p:spPr>
          <a:xfrm>
            <a:off x="6460150" y="4362275"/>
            <a:ext cx="12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NEXRAD</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8"/>
          <p:cNvPicPr preferRelativeResize="0"/>
          <p:nvPr/>
        </p:nvPicPr>
        <p:blipFill rotWithShape="1">
          <a:blip r:embed="rId3">
            <a:alphaModFix/>
          </a:blip>
          <a:srcRect b="0" l="0" r="0" t="0"/>
          <a:stretch/>
        </p:blipFill>
        <p:spPr>
          <a:xfrm>
            <a:off x="7838662" y="5011714"/>
            <a:ext cx="4353338" cy="1567210"/>
          </a:xfrm>
          <a:prstGeom prst="rect">
            <a:avLst/>
          </a:prstGeom>
          <a:noFill/>
          <a:ln>
            <a:noFill/>
          </a:ln>
        </p:spPr>
      </p:pic>
      <p:cxnSp>
        <p:nvCxnSpPr>
          <p:cNvPr id="170" name="Google Shape;170;p8"/>
          <p:cNvCxnSpPr/>
          <p:nvPr/>
        </p:nvCxnSpPr>
        <p:spPr>
          <a:xfrm>
            <a:off x="7587049" y="4374293"/>
            <a:ext cx="1729946" cy="797010"/>
          </a:xfrm>
          <a:prstGeom prst="straightConnector1">
            <a:avLst/>
          </a:prstGeom>
          <a:noFill/>
          <a:ln cap="flat" cmpd="sng" w="9525">
            <a:solidFill>
              <a:schemeClr val="accent1"/>
            </a:solidFill>
            <a:prstDash val="solid"/>
            <a:miter lim="800000"/>
            <a:headEnd len="sm" w="sm" type="none"/>
            <a:tailEnd len="med" w="med" type="triangle"/>
          </a:ln>
        </p:spPr>
      </p:cxnSp>
      <p:sp>
        <p:nvSpPr>
          <p:cNvPr id="171" name="Google Shape;171;p8"/>
          <p:cNvSpPr txBox="1"/>
          <p:nvPr/>
        </p:nvSpPr>
        <p:spPr>
          <a:xfrm>
            <a:off x="8038250" y="1747277"/>
            <a:ext cx="395416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RED – LES USING HWRF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BLUE – LES USING HRRR FORCING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BLACK – OBSERVATIONS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6-MINS INTERVAL  DATA &amp; MODEL VALIDATIONS</a:t>
            </a:r>
            <a:endParaRPr/>
          </a:p>
        </p:txBody>
      </p:sp>
      <p:pic>
        <p:nvPicPr>
          <p:cNvPr id="172" name="Google Shape;172;p8"/>
          <p:cNvPicPr preferRelativeResize="0"/>
          <p:nvPr/>
        </p:nvPicPr>
        <p:blipFill rotWithShape="1">
          <a:blip r:embed="rId4">
            <a:alphaModFix/>
          </a:blip>
          <a:srcRect b="0" l="0" r="0" t="0"/>
          <a:stretch/>
        </p:blipFill>
        <p:spPr>
          <a:xfrm>
            <a:off x="208634" y="123568"/>
            <a:ext cx="7378415" cy="55852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2021-03-12T15:40:08Z</dcterms:created>
  <dc:creator>Microsoft Office User</dc:creator>
</cp:coreProperties>
</file>